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74" r:id="rId4"/>
    <p:sldId id="259" r:id="rId5"/>
    <p:sldId id="296" r:id="rId6"/>
    <p:sldId id="307" r:id="rId7"/>
    <p:sldId id="297" r:id="rId8"/>
    <p:sldId id="298" r:id="rId9"/>
    <p:sldId id="299" r:id="rId10"/>
    <p:sldId id="300" r:id="rId11"/>
    <p:sldId id="305" r:id="rId12"/>
    <p:sldId id="302" r:id="rId13"/>
    <p:sldId id="303" r:id="rId14"/>
    <p:sldId id="304" r:id="rId15"/>
    <p:sldId id="301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14FD5-CAC7-4008-A341-E34CEB8A9A42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B991C-D8C3-4185-A28A-A8482867B9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6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991C-D8C3-4185-A28A-A8482867B9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1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991C-D8C3-4185-A28A-A8482867B9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7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991C-D8C3-4185-A28A-A8482867B9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0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991C-D8C3-4185-A28A-A8482867B9E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2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28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75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20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21694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99C193-A824-47B5-BEFA-30FB13CBDE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8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99C193-A824-47B5-BEFA-30FB13CBDE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99C193-A824-47B5-BEFA-30FB13CBDE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0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99C193-A824-47B5-BEFA-30FB13CBDE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5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96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5791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103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9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6839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5112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4761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50000">
              <a:srgbClr val="064B84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86834" y="381001"/>
            <a:ext cx="11214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2" tIns="46003" rIns="92002" bIns="46003" anchor="ctr" anchorCtr="1"/>
          <a:lstStyle/>
          <a:p>
            <a:pPr algn="ctr">
              <a:lnSpc>
                <a:spcPct val="90000"/>
              </a:lnSpc>
              <a:defRPr/>
            </a:pP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88951" y="1793875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8" tIns="45686" rIns="91368" bIns="45686" anchorCtr="1"/>
          <a:lstStyle/>
          <a:p>
            <a:pPr marL="225414" indent="-225414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en-US" sz="24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0" name="Picture 22" descr="intel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10900834" y="6167438"/>
            <a:ext cx="102023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080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Intel Medium" pitchFamily="34" charset="0"/>
          <a:cs typeface="Arial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Intel Medium" pitchFamily="34" charset="0"/>
          <a:cs typeface="Arial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Intel Medium" pitchFamily="34" charset="0"/>
          <a:cs typeface="Arial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Intel Medium" pitchFamily="34" charset="0"/>
          <a:cs typeface="Arial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Intel Medium" pitchFamily="34" charset="0"/>
          <a:cs typeface="Arial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Intel Medium" pitchFamily="34" charset="0"/>
          <a:cs typeface="Arial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Intel Medium" pitchFamily="34" charset="0"/>
          <a:cs typeface="Arial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Neo Sans Intel Medium" pitchFamily="34" charset="0"/>
          <a:cs typeface="Arial" pitchFamily="34" charset="0"/>
        </a:defRPr>
      </a:lvl9pPr>
    </p:titleStyle>
    <p:bodyStyle>
      <a:lvl1pPr marL="223838" indent="-2238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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568325" indent="-2238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12813" indent="-2238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>
          <a:solidFill>
            <a:srgbClr val="FFFFFF"/>
          </a:solidFill>
          <a:latin typeface="+mn-lt"/>
          <a:cs typeface="+mn-cs"/>
        </a:defRPr>
      </a:lvl3pPr>
      <a:lvl4pPr marL="1381125" indent="-23812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17256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1828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6pPr>
      <a:lvl7pPr marL="26400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7pPr>
      <a:lvl8pPr marL="3097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8pPr>
      <a:lvl9pPr marL="35544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50000">
              <a:srgbClr val="064B84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ntel_wh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9834" y="6169025"/>
            <a:ext cx="108161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6248400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9E4A0BD3-B941-4043-89F5-76F17F8132C9}" type="slidenum">
              <a:rPr lang="en-US" sz="1200" b="0">
                <a:solidFill>
                  <a:srgbClr val="FFFFFF"/>
                </a:solidFill>
                <a:latin typeface="Verdana"/>
                <a:cs typeface="Arial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rgbClr val="FFFFFF"/>
              </a:solidFill>
              <a:latin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044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hlink"/>
          </a:solidFill>
          <a:latin typeface="Verdana" pitchFamily="34" charset="0"/>
          <a:cs typeface="Arial" pitchFamily="34" charset="0"/>
        </a:defRPr>
      </a:lvl9pPr>
    </p:titleStyle>
    <p:bodyStyle>
      <a:lvl1pPr marL="227013" indent="-227013" algn="l" rtl="0" eaLnBrk="1" fontAlgn="base" hangingPunct="1">
        <a:spcBef>
          <a:spcPct val="6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452438" indent="-219075" algn="l" rtl="0" eaLnBrk="1" fontAlgn="base" hangingPunct="1">
        <a:spcBef>
          <a:spcPct val="40000"/>
        </a:spcBef>
        <a:spcAft>
          <a:spcPct val="0"/>
        </a:spcAft>
        <a:buFont typeface="Verdana" pitchFamily="34" charset="0"/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635000" indent="-18097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600">
          <a:solidFill>
            <a:schemeClr val="hlink"/>
          </a:solidFill>
          <a:latin typeface="+mn-lt"/>
          <a:cs typeface="+mn-cs"/>
        </a:defRPr>
      </a:lvl3pPr>
      <a:lvl4pPr marL="844550" indent="-20320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hlink"/>
          </a:solidFill>
          <a:latin typeface="+mn-lt"/>
          <a:cs typeface="+mn-cs"/>
        </a:defRPr>
      </a:lvl4pPr>
      <a:lvl5pPr marL="1027113" indent="-18097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600">
          <a:solidFill>
            <a:schemeClr val="hlink"/>
          </a:solidFill>
          <a:latin typeface="+mn-lt"/>
          <a:cs typeface="+mn-cs"/>
        </a:defRPr>
      </a:lvl5pPr>
      <a:lvl6pPr marL="1484313" indent="-18097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600">
          <a:solidFill>
            <a:schemeClr val="hlink"/>
          </a:solidFill>
          <a:latin typeface="+mn-lt"/>
          <a:cs typeface="+mn-cs"/>
        </a:defRPr>
      </a:lvl6pPr>
      <a:lvl7pPr marL="1941513" indent="-18097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600">
          <a:solidFill>
            <a:schemeClr val="hlink"/>
          </a:solidFill>
          <a:latin typeface="+mn-lt"/>
          <a:cs typeface="+mn-cs"/>
        </a:defRPr>
      </a:lvl7pPr>
      <a:lvl8pPr marL="2398713" indent="-18097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600">
          <a:solidFill>
            <a:schemeClr val="hlink"/>
          </a:solidFill>
          <a:latin typeface="+mn-lt"/>
          <a:cs typeface="+mn-cs"/>
        </a:defRPr>
      </a:lvl8pPr>
      <a:lvl9pPr marL="2855913" indent="-18097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•"/>
        <a:defRPr sz="16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703" y="1118372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Applications for FTIR Testing for Semiconductor Facilities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Strengths &amp; Limitations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565" y="3140475"/>
            <a:ext cx="8534400" cy="1752600"/>
          </a:xfrm>
        </p:spPr>
        <p:txBody>
          <a:bodyPr/>
          <a:lstStyle/>
          <a:p>
            <a:r>
              <a:rPr lang="en-US" dirty="0" smtClean="0"/>
              <a:t>T. Higgs</a:t>
            </a:r>
          </a:p>
          <a:p>
            <a:r>
              <a:rPr lang="en-US" dirty="0" smtClean="0"/>
              <a:t>May 25, 2017</a:t>
            </a:r>
          </a:p>
          <a:p>
            <a:r>
              <a:rPr lang="en-US" dirty="0" smtClean="0"/>
              <a:t>AESA Stack Testing Seminar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7" y="2757851"/>
            <a:ext cx="3381555" cy="210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7903" y="6377879"/>
            <a:ext cx="871869" cy="351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96" y="4641011"/>
            <a:ext cx="3048390" cy="14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1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Error in Total Mass Determination at Various Flows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909" y="2127374"/>
            <a:ext cx="5956044" cy="3579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8557" y="5984944"/>
            <a:ext cx="3666226" cy="37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Scrubber flow, kcfm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051845" y="3455005"/>
            <a:ext cx="187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Tpy HF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8401" y="1147313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high flow exhaust </a:t>
            </a:r>
            <a:r>
              <a:rPr lang="en-US" sz="2000" dirty="0" smtClean="0"/>
              <a:t>systems detection </a:t>
            </a:r>
            <a:r>
              <a:rPr lang="en-US" sz="2000" dirty="0" smtClean="0"/>
              <a:t>limit </a:t>
            </a:r>
            <a:r>
              <a:rPr lang="en-US" sz="2000" dirty="0" smtClean="0"/>
              <a:t>can significantly impact overall </a:t>
            </a:r>
            <a:r>
              <a:rPr lang="en-US" sz="2000" dirty="0" smtClean="0"/>
              <a:t>error in total mass </a:t>
            </a:r>
            <a:r>
              <a:rPr lang="en-US" sz="2000" dirty="0" smtClean="0"/>
              <a:t>emissions calculation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" y="2727873"/>
            <a:ext cx="2403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Max uncertainty introduced at different flow rates and detection limits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81856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Quantifying </a:t>
            </a:r>
            <a:r>
              <a:rPr lang="en-US" dirty="0" smtClean="0">
                <a:solidFill>
                  <a:srgbClr val="FFFF00"/>
                </a:solidFill>
              </a:rPr>
              <a:t>annual HCl Emissions from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crubber Stacks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84" y="1129673"/>
            <a:ext cx="33805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2 fab sites over </a:t>
            </a:r>
            <a:r>
              <a:rPr lang="en-US" dirty="0" smtClean="0"/>
              <a:t>many years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Detection limits </a:t>
            </a:r>
            <a:r>
              <a:rPr lang="en-US" dirty="0" smtClean="0"/>
              <a:t>400 </a:t>
            </a:r>
            <a:r>
              <a:rPr lang="en-US" dirty="0" smtClean="0"/>
              <a:t>– 500 </a:t>
            </a:r>
            <a:r>
              <a:rPr lang="en-US" dirty="0" smtClean="0"/>
              <a:t>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Individual stack concentrations range from ND to ~600ppb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stacks </a:t>
            </a:r>
            <a:r>
              <a:rPr lang="en-US" dirty="0" smtClean="0"/>
              <a:t>ND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</a:t>
            </a:r>
            <a:r>
              <a:rPr lang="en-US" dirty="0" smtClean="0"/>
              <a:t>hr. test period; results scaled to estimate annual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</a:t>
            </a:r>
            <a:r>
              <a:rPr lang="en-US" dirty="0" smtClean="0"/>
              <a:t>system flows </a:t>
            </a:r>
            <a:r>
              <a:rPr lang="en-US" dirty="0" smtClean="0"/>
              <a:t>300-800k </a:t>
            </a:r>
            <a:r>
              <a:rPr lang="en-US" dirty="0" smtClean="0"/>
              <a:t>cfm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398809" y="3191776"/>
            <a:ext cx="122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tpy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08" y="1224951"/>
            <a:ext cx="6778150" cy="42183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5360" y="5907543"/>
            <a:ext cx="993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In this application, non-detect readings </a:t>
            </a:r>
            <a:r>
              <a:rPr lang="en-US" sz="2000" b="1" dirty="0" smtClean="0">
                <a:solidFill>
                  <a:srgbClr val="FFFF00"/>
                </a:solidFill>
              </a:rPr>
              <a:t>introduce </a:t>
            </a:r>
            <a:r>
              <a:rPr lang="en-US" sz="2000" b="1" dirty="0" smtClean="0">
                <a:solidFill>
                  <a:srgbClr val="FFFF00"/>
                </a:solidFill>
              </a:rPr>
              <a:t>a large uncertainty – high detection limits, most readings non-detect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98943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Quantifying </a:t>
            </a:r>
            <a:r>
              <a:rPr lang="en-US" dirty="0" smtClean="0">
                <a:solidFill>
                  <a:srgbClr val="FFFF00"/>
                </a:solidFill>
              </a:rPr>
              <a:t>annual GHG Emissions from </a:t>
            </a:r>
            <a:r>
              <a:rPr lang="en-US" dirty="0" smtClean="0">
                <a:solidFill>
                  <a:srgbClr val="FFFF00"/>
                </a:solidFill>
              </a:rPr>
              <a:t>Scrubber Stacks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196" y="157713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dirty="0" smtClean="0"/>
              <a:t>Site w/30 </a:t>
            </a:r>
            <a:r>
              <a:rPr lang="en-US" altLang="en-US" sz="2400" dirty="0"/>
              <a:t>scrubber stacks</a:t>
            </a:r>
          </a:p>
          <a:p>
            <a:pPr lvl="1"/>
            <a:r>
              <a:rPr lang="en-US" altLang="en-US" sz="2000" dirty="0"/>
              <a:t>Combined flow 534,000 </a:t>
            </a:r>
            <a:r>
              <a:rPr lang="en-US" altLang="en-US" sz="2000" dirty="0" smtClean="0"/>
              <a:t>cfm</a:t>
            </a:r>
          </a:p>
          <a:p>
            <a:r>
              <a:rPr lang="en-US" altLang="en-US" sz="2400" dirty="0" smtClean="0"/>
              <a:t>7 PFCs/HFCs monitored, 8 hrs./stack</a:t>
            </a:r>
            <a:endParaRPr lang="en-US" altLang="en-US" sz="2400" dirty="0"/>
          </a:p>
        </p:txBody>
      </p:sp>
      <p:graphicFrame>
        <p:nvGraphicFramePr>
          <p:cNvPr id="9" name="Group 10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75510784"/>
              </p:ext>
            </p:extLst>
          </p:nvPr>
        </p:nvGraphicFramePr>
        <p:xfrm>
          <a:off x="319177" y="2978931"/>
          <a:ext cx="5395823" cy="3337560"/>
        </p:xfrm>
        <a:graphic>
          <a:graphicData uri="http://schemas.openxmlformats.org/drawingml/2006/table">
            <a:tbl>
              <a:tblPr/>
              <a:tblGrid>
                <a:gridCol w="1431487"/>
                <a:gridCol w="1461369"/>
                <a:gridCol w="2502967"/>
              </a:tblGrid>
              <a:tr h="533057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Det Limit, ppb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% of readings below det. limit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7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CF4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7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CH3F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7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CH2F2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7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C2F6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7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SF6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7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CHF3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7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NF3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9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11890033"/>
              </p:ext>
            </p:extLst>
          </p:nvPr>
        </p:nvGraphicFramePr>
        <p:xfrm>
          <a:off x="6055742" y="1552754"/>
          <a:ext cx="5851585" cy="4297680"/>
        </p:xfrm>
        <a:graphic>
          <a:graphicData uri="http://schemas.openxmlformats.org/drawingml/2006/table">
            <a:tbl>
              <a:tblPr/>
              <a:tblGrid>
                <a:gridCol w="928279"/>
                <a:gridCol w="1014630"/>
                <a:gridCol w="848277"/>
                <a:gridCol w="1361306"/>
                <a:gridCol w="1699093"/>
              </a:tblGrid>
              <a:tr h="708804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Lb./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hr at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Lbs./hr at MDL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Annual mtCO2e at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Annual mtCO2e at MDL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CF4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44,652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45,033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CH3F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CH2F2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C2F6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82,878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110,521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SF6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46,901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61,077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CHF3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4830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6701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NF3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30,983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38,959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210,629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00000"/>
                        <a:defRPr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263,313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167"/>
          <p:cNvSpPr txBox="1">
            <a:spLocks noChangeArrowheads="1"/>
          </p:cNvSpPr>
          <p:nvPr/>
        </p:nvSpPr>
        <p:spPr bwMode="auto">
          <a:xfrm>
            <a:off x="8186468" y="6211018"/>
            <a:ext cx="3278038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altLang="en-US" sz="1400" b="1" dirty="0">
                <a:solidFill>
                  <a:schemeClr val="tx2"/>
                </a:solidFill>
              </a:rPr>
              <a:t>Average:  236,971 mtCO2    </a:t>
            </a:r>
          </a:p>
          <a:p>
            <a:pPr algn="l">
              <a:spcBef>
                <a:spcPct val="10000"/>
              </a:spcBef>
            </a:pPr>
            <a:r>
              <a:rPr lang="en-US" altLang="en-US" sz="1400" b="1" dirty="0">
                <a:solidFill>
                  <a:schemeClr val="tx2"/>
                </a:solidFill>
              </a:rPr>
              <a:t>Error range:  +/- 26,342 (11%)</a:t>
            </a:r>
            <a:r>
              <a:rPr lang="en-US" altLang="en-US" sz="1400" dirty="0"/>
              <a:t> </a:t>
            </a:r>
          </a:p>
        </p:txBody>
      </p:sp>
      <p:sp>
        <p:nvSpPr>
          <p:cNvPr id="12" name="Line 168"/>
          <p:cNvSpPr>
            <a:spLocks noChangeShapeType="1"/>
          </p:cNvSpPr>
          <p:nvPr/>
        </p:nvSpPr>
        <p:spPr bwMode="auto">
          <a:xfrm flipH="1" flipV="1">
            <a:off x="9065733" y="6041187"/>
            <a:ext cx="357604" cy="12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69"/>
          <p:cNvSpPr>
            <a:spLocks noChangeShapeType="1"/>
          </p:cNvSpPr>
          <p:nvPr/>
        </p:nvSpPr>
        <p:spPr bwMode="auto">
          <a:xfrm flipV="1">
            <a:off x="10265589" y="5971541"/>
            <a:ext cx="238403" cy="12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87435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Impact of Sampling Times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040" y="2091583"/>
            <a:ext cx="6140603" cy="36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381643" y="2125226"/>
            <a:ext cx="2362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Conclusion:  Scaling results over short test periods can introduce significant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8 hr. test period only introduces variability of +/- 0.3 tpy compared to 5 day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361" y="1926721"/>
            <a:ext cx="236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of scrubber stacks monitored for 5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Max and min HF results calculated from various time periods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Based on 95% CI around average measured value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5360" y="846138"/>
            <a:ext cx="10020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Emissions fluctuate </a:t>
            </a:r>
            <a:r>
              <a:rPr lang="en-US" sz="2000" dirty="0" smtClean="0">
                <a:solidFill>
                  <a:srgbClr val="FFFF00"/>
                </a:solidFill>
              </a:rPr>
              <a:t>over </a:t>
            </a:r>
            <a:r>
              <a:rPr lang="en-US" sz="2000" dirty="0" smtClean="0">
                <a:solidFill>
                  <a:srgbClr val="FFFF00"/>
                </a:solidFill>
              </a:rPr>
              <a:t>time, impact scaling of short </a:t>
            </a:r>
            <a:r>
              <a:rPr lang="en-US" sz="2000" dirty="0" smtClean="0">
                <a:solidFill>
                  <a:srgbClr val="FFFF00"/>
                </a:solidFill>
              </a:rPr>
              <a:t>term results to longer term estimate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450110" y="4149349"/>
            <a:ext cx="104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 Tpy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9190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VOC </a:t>
            </a:r>
            <a:r>
              <a:rPr lang="en-US" dirty="0" smtClean="0">
                <a:solidFill>
                  <a:srgbClr val="FFFF00"/>
                </a:solidFill>
              </a:rPr>
              <a:t>Abatement System Testing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62" y="1224893"/>
            <a:ext cx="10972800" cy="4525963"/>
          </a:xfrm>
        </p:spPr>
        <p:txBody>
          <a:bodyPr/>
          <a:lstStyle/>
          <a:p>
            <a:r>
              <a:rPr lang="en-US" dirty="0" smtClean="0"/>
              <a:t>Total </a:t>
            </a:r>
            <a:r>
              <a:rPr lang="en-US" dirty="0" smtClean="0"/>
              <a:t>removal </a:t>
            </a:r>
            <a:r>
              <a:rPr lang="en-US" dirty="0" smtClean="0"/>
              <a:t>efficiency testing best done </a:t>
            </a:r>
            <a:r>
              <a:rPr lang="en-US" dirty="0" smtClean="0"/>
              <a:t>with </a:t>
            </a:r>
            <a:r>
              <a:rPr lang="en-US" dirty="0" smtClean="0"/>
              <a:t>total hydrocarbon method</a:t>
            </a:r>
          </a:p>
          <a:p>
            <a:pPr lvl="1"/>
            <a:r>
              <a:rPr lang="en-US" dirty="0" smtClean="0"/>
              <a:t>Typical outlet concentration &lt;2ppm THC</a:t>
            </a:r>
          </a:p>
          <a:p>
            <a:pPr lvl="2"/>
            <a:r>
              <a:rPr lang="en-US" sz="2000" dirty="0" smtClean="0"/>
              <a:t>Much of that is methane</a:t>
            </a:r>
          </a:p>
          <a:p>
            <a:pPr lvl="2"/>
            <a:r>
              <a:rPr lang="en-US" sz="2000" dirty="0" smtClean="0"/>
              <a:t>Individual organics a subset of what remains; quantifying individual species difficult</a:t>
            </a:r>
          </a:p>
          <a:p>
            <a:pPr lvl="2"/>
            <a:r>
              <a:rPr lang="en-US" sz="2000" dirty="0" smtClean="0"/>
              <a:t>10 years of quarterly FTIR VOC outlet data</a:t>
            </a:r>
          </a:p>
          <a:p>
            <a:pPr lvl="3"/>
            <a:r>
              <a:rPr lang="en-US" dirty="0" smtClean="0"/>
              <a:t>10 </a:t>
            </a:r>
            <a:r>
              <a:rPr lang="en-US" dirty="0" smtClean="0"/>
              <a:t>organics, </a:t>
            </a:r>
            <a:r>
              <a:rPr lang="en-US" dirty="0" smtClean="0"/>
              <a:t>almost all readings ND; occasional detections of methanol, ethanol, IPA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Speciated methods (e.g. FTIR) may be useful for troubleshooting system performance issues</a:t>
            </a:r>
          </a:p>
          <a:p>
            <a:pPr lvl="2"/>
            <a:r>
              <a:rPr lang="en-US" sz="2000" dirty="0" smtClean="0"/>
              <a:t>Identifying which compounds are poorly removed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4974"/>
              </p:ext>
            </p:extLst>
          </p:nvPr>
        </p:nvGraphicFramePr>
        <p:xfrm>
          <a:off x="3692103" y="3837739"/>
          <a:ext cx="5492631" cy="1240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034"/>
                <a:gridCol w="494107"/>
                <a:gridCol w="413671"/>
                <a:gridCol w="609016"/>
                <a:gridCol w="574543"/>
                <a:gridCol w="574543"/>
                <a:gridCol w="838833"/>
                <a:gridCol w="459634"/>
                <a:gridCol w="471125"/>
                <a:gridCol w="471125"/>
              </a:tblGrid>
              <a:tr h="109981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2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Methanol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Ethanol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IPA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m-xylene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o-xylene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p-xylene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Ethyl Lactate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PGMEA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NBUAC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HMDS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9898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99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900" u="sng" strike="noStrike" dirty="0">
                          <a:effectLst/>
                        </a:rPr>
                        <a:t>CONCENTRATION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15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(ppm)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9898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9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9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9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53504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Semiconductor manufacturing emissions are complex and highly variable</a:t>
            </a:r>
          </a:p>
          <a:p>
            <a:pPr lvl="1"/>
            <a:r>
              <a:rPr lang="en-US" dirty="0" smtClean="0"/>
              <a:t>Wide range of different pollutants, many contributing sources</a:t>
            </a:r>
          </a:p>
          <a:p>
            <a:pPr lvl="1"/>
            <a:r>
              <a:rPr lang="en-US" dirty="0" smtClean="0"/>
              <a:t>Often dilute at final emission point; relatively high concentration at source</a:t>
            </a:r>
          </a:p>
          <a:p>
            <a:r>
              <a:rPr lang="en-US" dirty="0" smtClean="0"/>
              <a:t>Stack testing has multiple purposes </a:t>
            </a:r>
          </a:p>
          <a:p>
            <a:pPr lvl="1"/>
            <a:r>
              <a:rPr lang="en-US" dirty="0" smtClean="0"/>
              <a:t>Abatement device removal efficiency</a:t>
            </a:r>
          </a:p>
          <a:p>
            <a:pPr lvl="1"/>
            <a:r>
              <a:rPr lang="en-US" dirty="0" smtClean="0"/>
              <a:t>Characterizing emissions from individual process steps</a:t>
            </a:r>
          </a:p>
          <a:p>
            <a:pPr lvl="1"/>
            <a:r>
              <a:rPr lang="en-US" dirty="0" smtClean="0"/>
              <a:t>Determining plant wide mass emissions</a:t>
            </a:r>
          </a:p>
          <a:p>
            <a:pPr lvl="2"/>
            <a:r>
              <a:rPr lang="en-US" dirty="0" smtClean="0"/>
              <a:t>By individual chemical, or group of chemicals (e.g. total hydrocarbons)</a:t>
            </a:r>
          </a:p>
          <a:p>
            <a:r>
              <a:rPr lang="en-US" dirty="0" smtClean="0"/>
              <a:t>FTIR is powerful tool for complex emissions with wide range of chemicals</a:t>
            </a:r>
          </a:p>
          <a:p>
            <a:pPr lvl="1"/>
            <a:r>
              <a:rPr lang="en-US" dirty="0" smtClean="0"/>
              <a:t>Important to understand both strengths and limits on ability to draw conclusions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344487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29164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Potential Applications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663566"/>
          </a:xfrm>
        </p:spPr>
        <p:txBody>
          <a:bodyPr>
            <a:normAutofit/>
          </a:bodyPr>
          <a:lstStyle/>
          <a:p>
            <a:r>
              <a:rPr lang="en-US" sz="3000" dirty="0"/>
              <a:t>FTIR </a:t>
            </a:r>
            <a:r>
              <a:rPr lang="en-US" sz="3000" dirty="0" smtClean="0"/>
              <a:t>testing widely used in s</a:t>
            </a:r>
            <a:r>
              <a:rPr lang="en-US" sz="3000" dirty="0" smtClean="0"/>
              <a:t>emiconductor industry </a:t>
            </a:r>
          </a:p>
          <a:p>
            <a:pPr lvl="1"/>
            <a:r>
              <a:rPr lang="en-US" sz="2800" dirty="0" smtClean="0"/>
              <a:t>Centralized </a:t>
            </a:r>
            <a:r>
              <a:rPr lang="en-US" sz="2800" dirty="0" smtClean="0"/>
              <a:t>abatement system testing</a:t>
            </a:r>
          </a:p>
          <a:p>
            <a:pPr lvl="2"/>
            <a:r>
              <a:rPr lang="en-US" sz="2400" dirty="0" smtClean="0"/>
              <a:t>Performance efficiency testing</a:t>
            </a:r>
            <a:r>
              <a:rPr lang="en-US" sz="2400" dirty="0" smtClean="0"/>
              <a:t>, </a:t>
            </a:r>
            <a:r>
              <a:rPr lang="en-US" sz="2400" dirty="0" smtClean="0"/>
              <a:t>quantifying total mass emissions</a:t>
            </a:r>
          </a:p>
          <a:p>
            <a:pPr lvl="3"/>
            <a:r>
              <a:rPr lang="en-US" sz="2400" dirty="0" smtClean="0"/>
              <a:t>Scrubber systems</a:t>
            </a:r>
          </a:p>
          <a:p>
            <a:pPr lvl="3"/>
            <a:r>
              <a:rPr lang="en-US" sz="2400" dirty="0" smtClean="0"/>
              <a:t>Thermal oxidizers/VOC abatement</a:t>
            </a:r>
          </a:p>
          <a:p>
            <a:pPr lvl="1"/>
            <a:r>
              <a:rPr lang="en-US" sz="2800" dirty="0" smtClean="0"/>
              <a:t>Fab process tool characterization</a:t>
            </a:r>
            <a:endParaRPr lang="en-US" sz="2800" dirty="0"/>
          </a:p>
          <a:p>
            <a:pPr lvl="2"/>
            <a:r>
              <a:rPr lang="en-US" sz="2400" dirty="0" smtClean="0"/>
              <a:t>Plasma tools on etch/CVD operations </a:t>
            </a:r>
          </a:p>
          <a:p>
            <a:pPr lvl="2"/>
            <a:r>
              <a:rPr lang="en-US" sz="2400" dirty="0" smtClean="0"/>
              <a:t>Lithography tools</a:t>
            </a:r>
            <a:endParaRPr lang="en-US" sz="2400" dirty="0"/>
          </a:p>
          <a:p>
            <a:pPr lvl="1"/>
            <a:r>
              <a:rPr lang="en-US" sz="2800" dirty="0" smtClean="0"/>
              <a:t>Point of use abatement device performance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199" y="6276719"/>
            <a:ext cx="871869" cy="351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61" y="2950234"/>
            <a:ext cx="3124939" cy="23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9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Pollutants of Interest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977" y="1158845"/>
            <a:ext cx="10852030" cy="5121185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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68325" indent="-2238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12813" indent="-2238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rgbClr val="FFFFFF"/>
                </a:solidFill>
                <a:latin typeface="+mn-lt"/>
                <a:cs typeface="+mn-cs"/>
              </a:defRPr>
            </a:lvl3pPr>
            <a:lvl4pPr marL="1381125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4pPr>
            <a:lvl5pPr marL="1725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5pPr>
            <a:lvl6pPr marL="2182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6pPr>
            <a:lvl7pPr marL="264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7pPr>
            <a:lvl8pPr marL="3097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8pPr>
            <a:lvl9pPr marL="3554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+mn-cs"/>
              </a:defRPr>
            </a:lvl9pPr>
          </a:lstStyle>
          <a:p>
            <a:endParaRPr lang="en-US" sz="2400" dirty="0" smtClean="0"/>
          </a:p>
          <a:p>
            <a:r>
              <a:rPr lang="en-US" sz="2800" dirty="0" smtClean="0"/>
              <a:t>Semiconductor fabs have diverse mix of pollutant types</a:t>
            </a:r>
          </a:p>
          <a:p>
            <a:pPr lvl="1"/>
            <a:r>
              <a:rPr lang="en-US" sz="2400" dirty="0" smtClean="0"/>
              <a:t>Hazardous Air Pollutants (HAPs)</a:t>
            </a:r>
          </a:p>
          <a:p>
            <a:pPr lvl="2"/>
            <a:r>
              <a:rPr lang="en-US" sz="2000" dirty="0" smtClean="0"/>
              <a:t>Hydrofluoric Acid (HF), Hydrochloric Acid (HCl), Chlorine (Cl2)</a:t>
            </a:r>
          </a:p>
          <a:p>
            <a:pPr lvl="1"/>
            <a:r>
              <a:rPr lang="en-US" sz="2400" dirty="0" smtClean="0"/>
              <a:t>Volatile Organic Compounds (VOCs)</a:t>
            </a:r>
          </a:p>
          <a:p>
            <a:pPr lvl="2"/>
            <a:r>
              <a:rPr lang="en-US" sz="2000" dirty="0" smtClean="0"/>
              <a:t>Speciation of individual organics sometimes desired (e.g. organic HAPs)</a:t>
            </a:r>
          </a:p>
          <a:p>
            <a:pPr lvl="1"/>
            <a:r>
              <a:rPr lang="en-US" sz="2400" dirty="0" smtClean="0"/>
              <a:t>Greenhouse gases</a:t>
            </a:r>
          </a:p>
          <a:p>
            <a:pPr lvl="2"/>
            <a:r>
              <a:rPr lang="en-US" sz="2000" dirty="0" smtClean="0"/>
              <a:t>Fluorinated gases (e.g. NF3, CF4, SF6)</a:t>
            </a:r>
          </a:p>
          <a:p>
            <a:pPr lvl="2"/>
            <a:r>
              <a:rPr lang="en-US" sz="2000" dirty="0" smtClean="0"/>
              <a:t>Nitrous oxide (N2O)</a:t>
            </a:r>
          </a:p>
          <a:p>
            <a:pPr lvl="1"/>
            <a:r>
              <a:rPr lang="en-US" sz="2400" dirty="0" smtClean="0"/>
              <a:t>Combustion sources (CO, NOx)</a:t>
            </a:r>
            <a:endParaRPr lang="en-US" sz="2400" dirty="0"/>
          </a:p>
          <a:p>
            <a:pPr lvl="1"/>
            <a:endParaRPr lang="en-US" sz="2400" kern="0" dirty="0" smtClean="0"/>
          </a:p>
          <a:p>
            <a:pPr marL="344487" lvl="1" indent="0">
              <a:buNone/>
            </a:pPr>
            <a:endParaRPr lang="en-US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73" y="4613155"/>
            <a:ext cx="3100019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Documents and Settings\mdgrube\My Documents\Waste JET\Solvent Exhaust\Munters POR\Project Doc Deliverables\VF Documents\F22 RCT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1" t="-13654" r="7500" b="41431"/>
          <a:stretch/>
        </p:blipFill>
        <p:spPr bwMode="auto">
          <a:xfrm>
            <a:off x="9618027" y="-175382"/>
            <a:ext cx="2453203" cy="332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39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Semiconductor </a:t>
            </a:r>
            <a:r>
              <a:rPr lang="en-US" dirty="0" smtClean="0">
                <a:solidFill>
                  <a:srgbClr val="FFFF00"/>
                </a:solidFill>
              </a:rPr>
              <a:t>Emissions Characteristics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2447"/>
            <a:ext cx="10972800" cy="4525963"/>
          </a:xfrm>
        </p:spPr>
        <p:txBody>
          <a:bodyPr/>
          <a:lstStyle/>
          <a:p>
            <a:r>
              <a:rPr lang="en-US" sz="2800" dirty="0" smtClean="0"/>
              <a:t>Semiconductor </a:t>
            </a:r>
            <a:r>
              <a:rPr lang="en-US" sz="2800" dirty="0" smtClean="0"/>
              <a:t>fab emissions characterized by:</a:t>
            </a:r>
          </a:p>
          <a:p>
            <a:pPr lvl="1"/>
            <a:r>
              <a:rPr lang="en-US" sz="2400" dirty="0" smtClean="0"/>
              <a:t>Large number of individual emission generating units</a:t>
            </a:r>
          </a:p>
          <a:p>
            <a:pPr lvl="2"/>
            <a:r>
              <a:rPr lang="en-US" sz="2000" dirty="0" smtClean="0"/>
              <a:t>Hundreds of individual fab tools, connected to common exhaust systems</a:t>
            </a:r>
          </a:p>
          <a:p>
            <a:pPr lvl="3"/>
            <a:r>
              <a:rPr lang="en-US" dirty="0" smtClean="0"/>
              <a:t>Some tools </a:t>
            </a:r>
            <a:r>
              <a:rPr lang="en-US" dirty="0" smtClean="0"/>
              <a:t>emit</a:t>
            </a:r>
            <a:r>
              <a:rPr lang="en-US" dirty="0" smtClean="0"/>
              <a:t> </a:t>
            </a:r>
            <a:r>
              <a:rPr lang="en-US" dirty="0" smtClean="0"/>
              <a:t>multiple pollutants, pollutant types</a:t>
            </a:r>
          </a:p>
          <a:p>
            <a:r>
              <a:rPr lang="en-US" sz="2800" dirty="0" smtClean="0"/>
              <a:t>Separate </a:t>
            </a:r>
            <a:r>
              <a:rPr lang="en-US" sz="2800" dirty="0" smtClean="0"/>
              <a:t>exhaust </a:t>
            </a:r>
            <a:r>
              <a:rPr lang="en-US" sz="2800" dirty="0" smtClean="0"/>
              <a:t>systems - </a:t>
            </a:r>
            <a:r>
              <a:rPr lang="en-US" sz="2800" dirty="0" smtClean="0"/>
              <a:t>VOCs, acids, ammonia/bases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omplex mix </a:t>
            </a:r>
            <a:r>
              <a:rPr lang="en-US" sz="2800" dirty="0" smtClean="0"/>
              <a:t>of </a:t>
            </a:r>
            <a:r>
              <a:rPr lang="en-US" sz="2800" dirty="0" smtClean="0"/>
              <a:t>pollutants in some exhaust systems</a:t>
            </a:r>
            <a:endParaRPr lang="en-US" sz="2800" dirty="0" smtClean="0"/>
          </a:p>
          <a:p>
            <a:pPr lvl="1"/>
            <a:r>
              <a:rPr lang="en-US" sz="2400" dirty="0" smtClean="0"/>
              <a:t>High </a:t>
            </a:r>
            <a:r>
              <a:rPr lang="en-US" sz="2400" dirty="0" smtClean="0"/>
              <a:t>flow, relatively low concentration</a:t>
            </a:r>
          </a:p>
          <a:p>
            <a:r>
              <a:rPr lang="en-US" sz="2800" dirty="0" smtClean="0"/>
              <a:t>FTIR </a:t>
            </a:r>
            <a:r>
              <a:rPr lang="en-US" sz="2800" dirty="0" smtClean="0"/>
              <a:t>a good fit for fab emissions measurement</a:t>
            </a:r>
            <a:endParaRPr lang="en-US" sz="2800" dirty="0" smtClean="0"/>
          </a:p>
          <a:p>
            <a:pPr lvl="1"/>
            <a:r>
              <a:rPr lang="en-US" dirty="0" smtClean="0"/>
              <a:t>Capable of measuring wide range of pollutants</a:t>
            </a:r>
          </a:p>
          <a:p>
            <a:pPr lvl="1"/>
            <a:r>
              <a:rPr lang="en-US" dirty="0" smtClean="0"/>
              <a:t>Low detection limits achievable on 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0056" y="6132888"/>
            <a:ext cx="871869" cy="351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46500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1"/>
            <a:ext cx="65532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Exhaust </a:t>
            </a: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System Layout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62200" y="2514600"/>
            <a:ext cx="64008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95600" y="2819400"/>
            <a:ext cx="76200" cy="274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343400" y="2819400"/>
            <a:ext cx="76200" cy="274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867400" y="2819400"/>
            <a:ext cx="76200" cy="274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86600" y="2819400"/>
            <a:ext cx="76200" cy="274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382000" y="2819400"/>
            <a:ext cx="76200" cy="274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352800" y="2133600"/>
            <a:ext cx="1524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81600" y="2133600"/>
            <a:ext cx="1524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248400" y="2133600"/>
            <a:ext cx="1524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162800" y="2133600"/>
            <a:ext cx="1524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8229600" y="2133600"/>
            <a:ext cx="1524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971800" y="32004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419600" y="42672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114800" y="37338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419600" y="31242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943600" y="48768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638800" y="44196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943600" y="38862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638800" y="32004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162800" y="51816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858000" y="44958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7162800" y="38100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858000" y="32766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8153400" y="48006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8458200" y="38100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8153400" y="30480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667000" y="51816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71800" y="45720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667000" y="35814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114800" y="5181601"/>
            <a:ext cx="228600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905000" y="571500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Fab tools connecting into common main duct which branches off to several </a:t>
            </a:r>
            <a:r>
              <a:rPr lang="en-US" sz="2400" dirty="0" smtClean="0"/>
              <a:t>units 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59170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Proper Uses, Limitations for FTIR in SC Industry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en-US" sz="2800" dirty="0" smtClean="0"/>
              <a:t>FTIR </a:t>
            </a:r>
            <a:r>
              <a:rPr lang="en-US" sz="2800" dirty="0" smtClean="0"/>
              <a:t>ideal </a:t>
            </a:r>
            <a:r>
              <a:rPr lang="en-US" sz="2800" dirty="0" smtClean="0"/>
              <a:t>for many testing </a:t>
            </a:r>
            <a:r>
              <a:rPr lang="en-US" sz="2800" dirty="0" smtClean="0"/>
              <a:t>needs - must </a:t>
            </a:r>
            <a:r>
              <a:rPr lang="en-US" sz="2800" dirty="0" smtClean="0"/>
              <a:t>understand limits, uncertainties</a:t>
            </a:r>
          </a:p>
          <a:p>
            <a:pPr lvl="1"/>
            <a:r>
              <a:rPr lang="en-US" sz="2400" dirty="0" smtClean="0"/>
              <a:t>Cl2, F2 emissions </a:t>
            </a:r>
            <a:r>
              <a:rPr lang="en-US" sz="2400" dirty="0" smtClean="0"/>
              <a:t>common in industry</a:t>
            </a:r>
            <a:r>
              <a:rPr lang="en-US" sz="2400" dirty="0" smtClean="0"/>
              <a:t>; not measurable by FTIR</a:t>
            </a:r>
          </a:p>
          <a:p>
            <a:pPr lvl="1"/>
            <a:r>
              <a:rPr lang="en-US" sz="2400" dirty="0" smtClean="0"/>
              <a:t>Detection limits vary by compound, conditions</a:t>
            </a:r>
          </a:p>
          <a:p>
            <a:pPr lvl="2"/>
            <a:r>
              <a:rPr lang="en-US" sz="2000" dirty="0" smtClean="0"/>
              <a:t>ND </a:t>
            </a:r>
            <a:r>
              <a:rPr lang="en-US" sz="2000" dirty="0" smtClean="0"/>
              <a:t>readings can have material impact on </a:t>
            </a:r>
            <a:r>
              <a:rPr lang="en-US" sz="2000" dirty="0" smtClean="0"/>
              <a:t>results in high flow systems</a:t>
            </a:r>
            <a:endParaRPr lang="en-US" sz="2000" dirty="0" smtClean="0"/>
          </a:p>
          <a:p>
            <a:pPr lvl="1"/>
            <a:r>
              <a:rPr lang="en-US" sz="2400" dirty="0" smtClean="0"/>
              <a:t>VOC abatement efficiency best measured by total hydrocarbon method</a:t>
            </a:r>
          </a:p>
          <a:p>
            <a:pPr lvl="1"/>
            <a:r>
              <a:rPr lang="en-US" sz="2400" dirty="0" smtClean="0"/>
              <a:t>Emissions variability important </a:t>
            </a:r>
            <a:r>
              <a:rPr lang="en-US" sz="2400" dirty="0" smtClean="0"/>
              <a:t>if using short term test to quantify longer term emissions</a:t>
            </a:r>
          </a:p>
          <a:p>
            <a:pPr lvl="2"/>
            <a:r>
              <a:rPr lang="en-US" sz="2000" dirty="0" smtClean="0"/>
              <a:t>e.g. monthly, annual</a:t>
            </a:r>
          </a:p>
          <a:p>
            <a:r>
              <a:rPr lang="en-US" sz="2800" dirty="0" smtClean="0"/>
              <a:t>Interferences between compounds in complex exhaust stream</a:t>
            </a:r>
            <a:endParaRPr lang="en-US" sz="2800" dirty="0" smtClean="0"/>
          </a:p>
          <a:p>
            <a:pPr lvl="1"/>
            <a:r>
              <a:rPr lang="en-US" dirty="0" smtClean="0"/>
              <a:t>High level of FTIR expertise needed to ensure quality results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506991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Process </a:t>
            </a:r>
            <a:r>
              <a:rPr lang="en-US" dirty="0" smtClean="0">
                <a:solidFill>
                  <a:srgbClr val="FFFF00"/>
                </a:solidFill>
              </a:rPr>
              <a:t>Tool Emissions Testing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4181522"/>
            <a:ext cx="10393680" cy="1554164"/>
          </a:xfrm>
        </p:spPr>
        <p:txBody>
          <a:bodyPr/>
          <a:lstStyle/>
          <a:p>
            <a:r>
              <a:rPr lang="en-US" sz="2000" dirty="0" smtClean="0"/>
              <a:t>Typical flow rates may be 10 – 100 liters/minute</a:t>
            </a:r>
          </a:p>
          <a:p>
            <a:r>
              <a:rPr lang="en-US" sz="2000" dirty="0" smtClean="0"/>
              <a:t>Pollutant concentrations often &gt; 100 ppm</a:t>
            </a:r>
          </a:p>
          <a:p>
            <a:r>
              <a:rPr lang="en-US" sz="2000" dirty="0" smtClean="0"/>
              <a:t>On any given tool, known list of possible pollutants is relatively small</a:t>
            </a:r>
          </a:p>
          <a:p>
            <a:r>
              <a:rPr lang="en-US" sz="2000" dirty="0" smtClean="0"/>
              <a:t>FTIR widely used for quantifying fab tool emissions</a:t>
            </a:r>
          </a:p>
          <a:p>
            <a:pPr lvl="1"/>
            <a:r>
              <a:rPr lang="en-US" sz="1600" dirty="0" smtClean="0"/>
              <a:t>Often compared to chemical use to understand use/emissions relationship and scale results to more tools, longer time periods</a:t>
            </a:r>
            <a:endParaRPr lang="en-US" sz="1600" dirty="0"/>
          </a:p>
        </p:txBody>
      </p:sp>
      <p:pic>
        <p:nvPicPr>
          <p:cNvPr id="5" name="Picture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5392" y="1139292"/>
            <a:ext cx="2968736" cy="28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H="1">
            <a:off x="8994092" y="2218825"/>
            <a:ext cx="1578634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64046" y="2498451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Chemicals, gases in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274012" y="1978274"/>
            <a:ext cx="1948228" cy="1637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1087" y="2281072"/>
            <a:ext cx="3344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Emissions out; may be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HAPs (e.g. HF)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GHGs (e.g. CF4, NF3)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VOCs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66281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Point </a:t>
            </a:r>
            <a:r>
              <a:rPr lang="en-US" dirty="0" smtClean="0">
                <a:solidFill>
                  <a:srgbClr val="FFFF00"/>
                </a:solidFill>
              </a:rPr>
              <a:t>of use device testing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1007348"/>
            <a:ext cx="3098800" cy="464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2255520" y="2032000"/>
            <a:ext cx="1788160" cy="304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8960" y="2676842"/>
            <a:ext cx="385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Fab Tool Emissions in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Relatively high concentration, low flow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Short list of known pollutants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71840" y="2316480"/>
            <a:ext cx="24892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07680" y="2692400"/>
            <a:ext cx="36982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emissions reduced &gt;95%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Others converted to different materials, then treated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E.g. CF4, NF3       </a:t>
            </a:r>
            <a:r>
              <a:rPr lang="en-US" sz="2000" dirty="0" smtClean="0"/>
              <a:t> HF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637520" y="4094388"/>
            <a:ext cx="447040" cy="1016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4303" y="5760060"/>
            <a:ext cx="1068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Simultaneous FTIR inlet/outlet testing often used to measure device removal efficiency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605475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Quantifying </a:t>
            </a:r>
            <a:r>
              <a:rPr lang="en-US" dirty="0" smtClean="0">
                <a:solidFill>
                  <a:srgbClr val="FFFF00"/>
                </a:solidFill>
              </a:rPr>
              <a:t>annual HF Emissions from </a:t>
            </a:r>
            <a:r>
              <a:rPr lang="en-US" dirty="0" smtClean="0">
                <a:solidFill>
                  <a:srgbClr val="FFFF00"/>
                </a:solidFill>
              </a:rPr>
              <a:t>Scrubber Stacks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39" y="1517967"/>
            <a:ext cx="6881455" cy="4243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683" y="1517967"/>
            <a:ext cx="39452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from 2 fab sites over </a:t>
            </a:r>
            <a:r>
              <a:rPr lang="en-US" sz="2000" dirty="0" smtClean="0"/>
              <a:t>many </a:t>
            </a:r>
            <a:r>
              <a:rPr lang="en-US" sz="2000" dirty="0" smtClean="0"/>
              <a:t>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Detection limits typically 100 – 200 </a:t>
            </a:r>
            <a:r>
              <a:rPr lang="en-US" sz="2000" dirty="0" smtClean="0"/>
              <a:t>ppb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 stack concentrations range from ND to ~1ppm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8 </a:t>
            </a:r>
            <a:r>
              <a:rPr lang="en-US" sz="2000" dirty="0" smtClean="0"/>
              <a:t>hr. test period; results scaled to estimate annual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Total </a:t>
            </a:r>
            <a:r>
              <a:rPr lang="en-US" sz="2000" dirty="0" smtClean="0"/>
              <a:t>system flows range from 300-800k cfm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972949" y="3006404"/>
            <a:ext cx="122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tpy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360" y="5907543"/>
            <a:ext cx="993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In this application, non-detect readings can be a source of uncertainty in results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418" y="6239379"/>
            <a:ext cx="871869" cy="351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122" y="6452558"/>
            <a:ext cx="6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14456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Architecture">
  <a:themeElements>
    <a:clrScheme name="">
      <a:dk1>
        <a:srgbClr val="000000"/>
      </a:dk1>
      <a:lt1>
        <a:srgbClr val="FFFFFF"/>
      </a:lt1>
      <a:dk2>
        <a:srgbClr val="0860A8"/>
      </a:dk2>
      <a:lt2>
        <a:srgbClr val="E6B012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AA014C"/>
      </a:hlink>
      <a:folHlink>
        <a:srgbClr val="6AADE4"/>
      </a:folHlink>
    </a:clrScheme>
    <a:fontScheme name="2_Architecture">
      <a:majorFont>
        <a:latin typeface="Neo Sans Intel Medium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_intel_only_013106">
  <a:themeElements>
    <a:clrScheme name="blue_intel_only_013106 1">
      <a:dk1>
        <a:srgbClr val="FF5C00"/>
      </a:dk1>
      <a:lt1>
        <a:srgbClr val="FFFFFF"/>
      </a:lt1>
      <a:dk2>
        <a:srgbClr val="0C2E86"/>
      </a:dk2>
      <a:lt2>
        <a:srgbClr val="F5E647"/>
      </a:lt2>
      <a:accent1>
        <a:srgbClr val="A6CAE1"/>
      </a:accent1>
      <a:accent2>
        <a:srgbClr val="567EB9"/>
      </a:accent2>
      <a:accent3>
        <a:srgbClr val="AAADC3"/>
      </a:accent3>
      <a:accent4>
        <a:srgbClr val="DADADA"/>
      </a:accent4>
      <a:accent5>
        <a:srgbClr val="D0E1EE"/>
      </a:accent5>
      <a:accent6>
        <a:srgbClr val="4D72A7"/>
      </a:accent6>
      <a:hlink>
        <a:srgbClr val="0860A8"/>
      </a:hlink>
      <a:folHlink>
        <a:srgbClr val="AA014C"/>
      </a:folHlink>
    </a:clrScheme>
    <a:fontScheme name="blue_intel_only_013106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_intel_only_013106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intel_only_013106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GHG Reporting Rule Stack Test MethodR1</Template>
  <TotalTime>18431</TotalTime>
  <Words>1096</Words>
  <Application>Microsoft Office PowerPoint</Application>
  <PresentationFormat>Widescreen</PresentationFormat>
  <Paragraphs>277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Neo Sans Intel</vt:lpstr>
      <vt:lpstr>Neo Sans Intel Medium</vt:lpstr>
      <vt:lpstr>Verdana</vt:lpstr>
      <vt:lpstr>Wingdings</vt:lpstr>
      <vt:lpstr>2_Architecture</vt:lpstr>
      <vt:lpstr>blue_intel_only_013106</vt:lpstr>
      <vt:lpstr>Applications for FTIR Testing for Semiconductor Facilities  Strengths &amp; Limitations</vt:lpstr>
      <vt:lpstr>Potential Applications</vt:lpstr>
      <vt:lpstr>Pollutants of Interest </vt:lpstr>
      <vt:lpstr>Semiconductor Emissions Characteristics</vt:lpstr>
      <vt:lpstr>PowerPoint Presentation</vt:lpstr>
      <vt:lpstr>Proper Uses, Limitations for FTIR in SC Industry</vt:lpstr>
      <vt:lpstr>Process Tool Emissions Testing</vt:lpstr>
      <vt:lpstr>Point of use device testing</vt:lpstr>
      <vt:lpstr>Quantifying annual HF Emissions from Scrubber Stacks </vt:lpstr>
      <vt:lpstr>Error in Total Mass Determination at Various Flows</vt:lpstr>
      <vt:lpstr>Quantifying annual HCl Emissions from Scrubber Stacks </vt:lpstr>
      <vt:lpstr>Quantifying annual GHG Emissions from Scrubber Stacks </vt:lpstr>
      <vt:lpstr>Impact of Sampling Times</vt:lpstr>
      <vt:lpstr>VOC Abatement System Testing</vt:lpstr>
      <vt:lpstr>Summary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Higgs, Tim G</dc:creator>
  <cp:lastModifiedBy>Higgs, Tim/PHX</cp:lastModifiedBy>
  <cp:revision>249</cp:revision>
  <dcterms:created xsi:type="dcterms:W3CDTF">2015-03-26T22:54:41Z</dcterms:created>
  <dcterms:modified xsi:type="dcterms:W3CDTF">2017-05-23T15:55:44Z</dcterms:modified>
</cp:coreProperties>
</file>